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EEA140-17E5-4194-B263-B83AF70D701C}">
  <a:tblStyle styleId="{1CEEA140-17E5-4194-B263-B83AF70D70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d8ef40e9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2cd8ef40e9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0fdfcf9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0fdfcf9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fdfcf9f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fdfcf9f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0fdfcf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0fdfcf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0fdfcf9f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0fdfcf9f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ddc2a0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ddc2a0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ddc2a0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3ddc2a0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0fdfcf9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0fdfcf9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0fdfcf9f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0fdfcf9f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fdfcf9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fdfcf9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0fdfcf9f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0fdfcf9f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f17014c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f17014c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cc9e38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cc9e38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cc9e381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cc9e381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c9e381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c9e381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c9e381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c9e381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cc9e381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cc9e381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cc9e381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cc9e381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cc9e381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cc9e381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cc9e381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cc9e381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c9e381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c9e381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cc9e381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cc9e381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5f7716fe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5f7716f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c9e381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c9e381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d25c166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d25c166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d25c166c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d25c166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cc9e381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cc9e381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5c21b10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5c21b10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5c21b10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5c21b10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5c21b10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5c21b10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cc9e381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cc9e381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3cfecdc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3cfecdc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cc9e381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cc9e381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52a3f74d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52a3f74d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cc9e381e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cc9e381e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cc9e381e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cc9e381e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b0ed6b9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b0ed6b9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0ed6b9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0ed6b9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b60e1b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b60e1b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cc9e381e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cc9e381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1c0775d9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1c0775d9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1c0775d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1c0775d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cec2b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3cec2b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3cec2ba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3cec2ba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0fdfcf9f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0fdfcf9f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de78a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de78a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0fdfcf9f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0fdfcf9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0fdfcf9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0fdfcf9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0fdfcf9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0fdfcf9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uni1.de/amos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  <a:noFill/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2388810"/>
            <a:ext cx="9144000" cy="18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0" y="2386584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74320" y="914400"/>
            <a:ext cx="4114800" cy="4114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46320" y="914400"/>
            <a:ext cx="41148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685800"/>
            <a:ext cx="9144000" cy="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2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uni1.de/amos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buNone/>
              <a:defRPr b="1" sz="2400">
                <a:solidFill>
                  <a:schemeClr val="dk2"/>
                </a:solidFill>
              </a:defRPr>
            </a:lvl1pPr>
            <a:lvl2pPr lvl="1" rtl="0" algn="r">
              <a:buNone/>
              <a:defRPr b="1" sz="2400">
                <a:solidFill>
                  <a:schemeClr val="dk2"/>
                </a:solidFill>
              </a:defRPr>
            </a:lvl2pPr>
            <a:lvl3pPr lvl="2" rtl="0" algn="r">
              <a:buNone/>
              <a:defRPr b="1" sz="2400">
                <a:solidFill>
                  <a:schemeClr val="dk2"/>
                </a:solidFill>
              </a:defRPr>
            </a:lvl3pPr>
            <a:lvl4pPr lvl="3" rtl="0" algn="r">
              <a:buNone/>
              <a:defRPr b="1" sz="2400">
                <a:solidFill>
                  <a:schemeClr val="dk2"/>
                </a:solidFill>
              </a:defRPr>
            </a:lvl4pPr>
            <a:lvl5pPr lvl="4" rtl="0" algn="r">
              <a:buNone/>
              <a:defRPr b="1" sz="2400">
                <a:solidFill>
                  <a:schemeClr val="dk2"/>
                </a:solidFill>
              </a:defRPr>
            </a:lvl5pPr>
            <a:lvl6pPr lvl="5" rtl="0" algn="r">
              <a:buNone/>
              <a:defRPr b="1" sz="2400">
                <a:solidFill>
                  <a:schemeClr val="dk2"/>
                </a:solidFill>
              </a:defRPr>
            </a:lvl6pPr>
            <a:lvl7pPr lvl="6" rtl="0" algn="r">
              <a:buNone/>
              <a:defRPr b="1" sz="2400">
                <a:solidFill>
                  <a:schemeClr val="dk2"/>
                </a:solidFill>
              </a:defRPr>
            </a:lvl7pPr>
            <a:lvl8pPr lvl="7" rtl="0" algn="r">
              <a:buNone/>
              <a:defRPr b="1" sz="2400">
                <a:solidFill>
                  <a:schemeClr val="dk2"/>
                </a:solidFill>
              </a:defRPr>
            </a:lvl8pPr>
            <a:lvl9pPr lvl="8" rtl="0" algn="r"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1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/4.0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youtu.be/r0op8e0LuoU" TargetMode="External"/><Relationship Id="rId5" Type="http://schemas.openxmlformats.org/officeDocument/2006/relationships/hyperlink" Target="http://www.youtube.com/watch?v=r0op8e0LuoU" TargetMode="External"/><Relationship Id="rId6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uni1.de/amo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1.de/amo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uni1.de/amo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uni1.de/amo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s://agilemanifesto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uni1.de/amo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uni1.de/amo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uni1.de/amo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uni1.de/amo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uni1.de/amo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uni1.de/amo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uni1.de/amo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uni1.de/amo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uni1.de/amo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uni1.de/amo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uni1.de/amo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uni1.de/amo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uni1.de/amo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uni1.de/amo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mailto:dirk.riehle@fau.de" TargetMode="External"/><Relationship Id="rId4" Type="http://schemas.openxmlformats.org/officeDocument/2006/relationships/hyperlink" Target="https://oss.cs.fau.de" TargetMode="External"/><Relationship Id="rId5" Type="http://schemas.openxmlformats.org/officeDocument/2006/relationships/hyperlink" Target="mailto:dirk@riehle.org" TargetMode="External"/><Relationship Id="rId6" Type="http://schemas.openxmlformats.org/officeDocument/2006/relationships/hyperlink" Target="https://dirkriehle.com" TargetMode="External"/><Relationship Id="rId7" Type="http://schemas.openxmlformats.org/officeDocument/2006/relationships/hyperlink" Target="https://twitter.com/dirkriehle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creativecommons.org/licenses/by/4.0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D7rbiLNf-JI" TargetMode="External"/><Relationship Id="rId5" Type="http://schemas.openxmlformats.org/officeDocument/2006/relationships/image" Target="../media/image17.jpg"/><Relationship Id="rId6" Type="http://schemas.openxmlformats.org/officeDocument/2006/relationships/hyperlink" Target="https://www.youtube.com/watch?v=D7rbiLNf-JI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uni1.de/amos" TargetMode="External"/><Relationship Id="rId4" Type="http://schemas.openxmlformats.org/officeDocument/2006/relationships/hyperlink" Target="http://www.youtube.com/watch?v=_n065KE00J0" TargetMode="External"/><Relationship Id="rId5" Type="http://schemas.openxmlformats.org/officeDocument/2006/relationships/image" Target="../media/image16.jpg"/><Relationship Id="rId6" Type="http://schemas.openxmlformats.org/officeDocument/2006/relationships/hyperlink" Target="https://youtu.be/_n065KE00J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ni1.de/amo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uni1.de/amo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uni1.de/amos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uni1.de/a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Processes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Dirk Riehle, FAU Erlangen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AMOS B03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Licensed under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CC BY 4.0 International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Software Product Life-Cycle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Magic Triangle (“Pick Two”)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Plan-Driven Development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Plan-Driven Development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From “The Pentagon Wars” [1]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24" name="Google Shape;124;p21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https://youtu.be/r0op8e0LuoU</a:t>
            </a:r>
            <a:r>
              <a:rPr lang="en"/>
              <a:t> </a:t>
            </a:r>
            <a:endParaRPr/>
          </a:p>
        </p:txBody>
      </p:sp>
      <p:pic>
        <p:nvPicPr>
          <p:cNvPr descr="A (Hollywood) exercise in project management, mostly about feature creep, but also suitable for product management teaching." id="125" name="Google Shape;125;p21" title="The New Bradley Desig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688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stakeholders with conflicting interests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Meddling stakeholders intervening into the process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Requirement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 requirements (poor quality assurance)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requirements (wandering focus, long project)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creep (from troop carrier to tank)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explosion due to lack of focus, rework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Unclear market and wandering purpose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Waterfall Model [1]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725" y="914400"/>
            <a:ext cx="5792542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Royce, W. W. (1970). Managing the development of large software systems. Proceedings of IEEE WESCON. Los Angeles, 328-388.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Lesson From Plan-Driven Development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Phases ≠ Activities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Agile Methods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Methods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r>
              <a:rPr lang="en"/>
              <a:t> methods are a category of software development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in opposition to 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Driven by consultants as a significant business opportunity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key idea of agile methods is to have a fast feedback loop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Steer, don’t plan and blindly execute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Codified as the agile manifesto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Examples agile methodologies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Scrum, XP, the Crystal Methods, Feature Driven Development</a:t>
            </a:r>
            <a:endParaRPr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About Common Mistakes</a:t>
            </a:r>
            <a:endParaRPr/>
          </a:p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Please sign-off your commits and declare your co-authors, if 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sprint review, please show and tell, don’t just talk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the </a:t>
            </a:r>
            <a:r>
              <a:rPr lang="en"/>
              <a:t>next</a:t>
            </a:r>
            <a:r>
              <a:rPr lang="en"/>
              <a:t> sprint preparation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Don’t forget </a:t>
            </a:r>
            <a:r>
              <a:rPr lang="en"/>
              <a:t>your</a:t>
            </a:r>
            <a:r>
              <a:rPr lang="en"/>
              <a:t> team T-shirt preferences</a:t>
            </a:r>
            <a:endParaRPr/>
          </a:p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Principles of the Agile Manifesto [1]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Individuals and interactions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processes and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 software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comprehensive documentation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Customer collaboration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contract negotiation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Responding to change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following a plan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67" name="Google Shape;167;p27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https://agilemanifesto.org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Development Process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74325" y="914400"/>
            <a:ext cx="85953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Succession of equal-length iterations (“time-boxes”, “sprints”)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Intervention points are during planning and review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only available during review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175" name="Google Shape;175;p28"/>
          <p:cNvSpPr txBox="1"/>
          <p:nvPr/>
        </p:nvSpPr>
        <p:spPr>
          <a:xfrm>
            <a:off x="0" y="424281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Planning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= E</a:t>
            </a:r>
            <a:r>
              <a:rPr lang="en"/>
              <a:t>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 = Review, release, and retrospective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011680"/>
            <a:ext cx="8595359" cy="174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Fast Feedback Loops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 iterations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iterations lead to focus on high-value features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Established well-worn rhythm is sustainable, avoids burnout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functionality is better than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feedback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feedback helps steer project or product to meet user needs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loop ensures that problems surface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helps recognize and realize new innovative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Processes 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Plan-Driven vs. Agile Work Rhythms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Agile Methods Lead to Cowboy Coding?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2"/>
                </a:solidFill>
              </a:rPr>
              <a:t>Agile methods are high discipline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Scrum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[1]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is an agile method (framework) invented around 1993, 1995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 </a:t>
            </a:r>
            <a:r>
              <a:rPr lang="en"/>
              <a:t>minimal</a:t>
            </a:r>
            <a:r>
              <a:rPr lang="en"/>
              <a:t> (agile) process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applicable to any domain, not just software development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217" name="Google Shape;217;p34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/>
              <a:t>Schwaber, K., &amp; Sutherland, J. (2020). The scrum guide. Web-published.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Roles / Scrum Team [1]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224" name="Google Shape;224;p3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The Scrum team is one Scrum Master, one product owner, software developers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owner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developer(s)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Involved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 / funder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Committed vs. Involved Roles</a:t>
            </a:r>
            <a:endParaRPr/>
          </a:p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Roles to Posts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/ Posts Correspondence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46" name="Google Shape;246;p38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{1CEEA140-17E5-4194-B263-B83AF70D701C}</a:tableStyleId>
              </a:tblPr>
              <a:tblGrid>
                <a:gridCol w="2865125"/>
                <a:gridCol w="2865125"/>
                <a:gridCol w="2865125"/>
              </a:tblGrid>
              <a:tr h="91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(consulting firms)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(vendors)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Product owner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Project manager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Product manager</a:t>
                      </a:r>
                      <a:br>
                        <a:rPr lang="en" sz="1200">
                          <a:solidFill>
                            <a:schemeClr val="dk1"/>
                          </a:solidFill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Software developer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Project manager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Software developer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Software developer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Quality assurer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Scrum Master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Project manager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Engineering manager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(The Scrum Terminology Mess)</a:t>
            </a:r>
            <a:endParaRPr/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7432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{1CEEA140-17E5-4194-B263-B83AF70D701C}</a:tableStyleId>
              </a:tblPr>
              <a:tblGrid>
                <a:gridCol w="2865125"/>
                <a:gridCol w="2865125"/>
                <a:gridCol w="2865125"/>
              </a:tblGrid>
              <a:tr h="91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Scrum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Custom projects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Product development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Product owner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Business analyst, Requirements engineer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Product manager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Product goal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Project mission [1]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Product vision [1]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Product backlog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Requirements specification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Product requirements document (PRD)</a:t>
                      </a:r>
                      <a:endParaRPr sz="12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9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This resolution is specific to AMOS, though the terms are generally known and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Scope / Time Horizons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proper covers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Sprint (weeks)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Arguably implied by Scrum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Releases (months)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Project/product (years)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evolutions e.g. SAFe cover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 life-cycle (years)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Portfolio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daily scrum</a:t>
            </a:r>
            <a:r>
              <a:rPr lang="en"/>
              <a:t>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daily status meeting to sync on problems and upcoming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kept as short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Committed parties are mandatory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committed parties may speak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else is optional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Discussions are not allowed, but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had one-on-one after the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Scrum Master will follow-up on problems</a:t>
            </a:r>
            <a:endParaRPr/>
          </a:p>
        </p:txBody>
      </p:sp>
      <p:sp>
        <p:nvSpPr>
          <p:cNvPr id="267" name="Google Shape;267;p4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 (a.k.a. Daily Standup)</a:t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495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Plank</a:t>
            </a:r>
            <a:endParaRPr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00" y="914400"/>
            <a:ext cx="6509002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Sprint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sprint is Scrum’s iteration; it is an equal-length time-box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a highly structured process with defined feedback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2011680"/>
            <a:ext cx="8595359" cy="1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Value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increment of value 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added value to current or new artifacts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Increments of value are mainly provided by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Sprints (via sprint release)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Basically, anything that has a definition of done</a:t>
            </a:r>
            <a:endParaRPr/>
          </a:p>
        </p:txBody>
      </p:sp>
      <p:sp>
        <p:nvSpPr>
          <p:cNvPr id="297" name="Google Shape;297;p4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Structure</a:t>
            </a:r>
            <a:endParaRPr/>
          </a:p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Software Development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/>
        </p:nvSpPr>
        <p:spPr>
          <a:xfrm rot="5400000">
            <a:off x="3383220" y="-1571875"/>
            <a:ext cx="2377500" cy="85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The AMOS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meeting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0" name="Google Shape;310;p4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Meetings</a:t>
            </a:r>
            <a:endParaRPr/>
          </a:p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457200" y="914400"/>
            <a:ext cx="84126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Next sprint preparation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Product owner and senior developer groom the product backlog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review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this sprint’s results, signs off on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release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decides on sprint release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retrospective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reviews process, commits to improvements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Sprint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discusses upcoming work, </a:t>
            </a:r>
            <a:r>
              <a:rPr lang="en"/>
              <a:t>commits to 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Daily Scrum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Team members update each other on work progress</a:t>
            </a:r>
            <a:endParaRPr/>
          </a:p>
        </p:txBody>
      </p:sp>
      <p:sp>
        <p:nvSpPr>
          <p:cNvPr id="312" name="Google Shape;312;p47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Workstreams</a:t>
            </a:r>
            <a:endParaRPr/>
          </a:p>
        </p:txBody>
      </p:sp>
      <p:sp>
        <p:nvSpPr>
          <p:cNvPr id="318" name="Google Shape;318;p48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roduct management; the product owner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and grooms the product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Answers questions to developers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development; software developers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down backlog items into tasks, self-organize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implement sprint backlog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 improvement; the Scrum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Observes problems and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Facilitates impediments resolution and improvements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0" y="-7"/>
            <a:ext cx="9144000" cy="23865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Build Process Review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Milestone: Build Process Review</a:t>
            </a:r>
            <a:endParaRPr/>
          </a:p>
        </p:txBody>
      </p:sp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expect you to demo a working build and run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trigger and perform a full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command to start the software for demoing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this independently of a particular person’s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call arbitrarily on people to show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Feel free to coordinate with and learn from other teams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Discuss Build Input, Pipeline, and Artifacts</a:t>
            </a:r>
            <a:endParaRPr/>
          </a:p>
        </p:txBody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Software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Plan-driven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Agile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process review</a:t>
            </a:r>
            <a:endParaRPr/>
          </a:p>
        </p:txBody>
      </p: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ctrTitle"/>
          </p:nvPr>
        </p:nvSpPr>
        <p:spPr>
          <a:xfrm>
            <a:off x="0" y="0"/>
            <a:ext cx="9144000" cy="2388900"/>
          </a:xfrm>
          <a:prstGeom prst="rect">
            <a:avLst/>
          </a:prstGeom>
        </p:spPr>
        <p:txBody>
          <a:bodyPr anchorCtr="0" anchor="b" bIns="2743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0" y="2569475"/>
            <a:ext cx="91440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dirk.riehle@fau.de</a:t>
            </a:r>
            <a:r>
              <a:rPr lang="en"/>
              <a:t> </a:t>
            </a:r>
            <a:r>
              <a:rPr lang="en" sz="2400"/>
              <a:t>–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https://oss.cs.fau.de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dirk@riehle.org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6"/>
              </a:rPr>
              <a:t>https://dirkriehle.com</a:t>
            </a:r>
            <a:r>
              <a:rPr lang="en" sz="2400"/>
              <a:t> – </a:t>
            </a:r>
            <a:r>
              <a:rPr lang="en" sz="2400" u="sng">
                <a:solidFill>
                  <a:schemeClr val="hlink"/>
                </a:solidFill>
                <a:hlinkClick r:id="rId7"/>
              </a:rPr>
              <a:t>@dirkriehle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Legal Notices</a:t>
            </a:r>
            <a:endParaRPr/>
          </a:p>
        </p:txBody>
      </p:sp>
      <p:sp>
        <p:nvSpPr>
          <p:cNvPr id="357" name="Google Shape;357;p5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900"/>
              <a:t> </a:t>
            </a:r>
            <a:endParaRPr b="0" sz="900"/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Licensed under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CC BY 4.0 International</a:t>
            </a:r>
            <a:r>
              <a:rPr lang="en"/>
              <a:t>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Copyright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© Copyright 2009, 2024 Dirk Riehle, some rights reserved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Megawoosh! [1]</a:t>
            </a:r>
            <a:endParaRPr/>
          </a:p>
        </p:txBody>
      </p:sp>
      <p:sp>
        <p:nvSpPr>
          <p:cNvPr id="364" name="Google Shape;364;p5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65" name="Google Shape;365;p55" title="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689" y="914400"/>
            <a:ext cx="647862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https://www.youtube.com/watch?v=D7rbiLNf-JI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Lessons [1]</a:t>
            </a:r>
            <a:endParaRPr/>
          </a:p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373" name="Google Shape;373;p56" title="The making of Megawoosh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024" y="914400"/>
            <a:ext cx="647395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0" y="4233672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See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https://youtu.be/_n065KE00J0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vs. Projects</a:t>
            </a:r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have a life-cycle; may live forever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Products are developed for a market (many customers)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Projects have a defined start and end date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Projects are developed for one client (one customer)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Project Organization (Consulting Firm)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Consulting Projects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Planning, managing, and delivering the project results to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</a:t>
            </a:r>
            <a:r>
              <a:rPr lang="en"/>
              <a:t>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the functionality as requested by the project manager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Software Product Organization (Vendor)</a:t>
            </a:r>
            <a:endParaRPr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20" y="914400"/>
            <a:ext cx="8595360" cy="349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Descriptions in Software Product Development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7315202" y="4229100"/>
            <a:ext cx="18288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chemeClr val="hlink"/>
                </a:solidFill>
                <a:hlinkClick r:id="rId3"/>
              </a:rPr>
              <a:t>uni1.de/amos</a:t>
            </a:r>
            <a:r>
              <a:rPr b="0" lang="en" sz="1000"/>
              <a:t> </a:t>
            </a:r>
            <a:endParaRPr b="0" sz="1000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74320" y="914400"/>
            <a:ext cx="85953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needs doing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engineering manager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gets to do it and when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software developer is responsible for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gets done and how long it will take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Quality assurance is responsible for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that the product meets the expectations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OS Slides Template">
  <a:themeElements>
    <a:clrScheme name="Simple Light">
      <a:dk1>
        <a:srgbClr val="000000"/>
      </a:dk1>
      <a:lt1>
        <a:srgbClr val="FFFFFF"/>
      </a:lt1>
      <a:dk2>
        <a:srgbClr val="404040"/>
      </a:dk2>
      <a:lt2>
        <a:srgbClr val="808080"/>
      </a:lt2>
      <a:accent1>
        <a:srgbClr val="D0D0D0"/>
      </a:accent1>
      <a:accent2>
        <a:srgbClr val="4169E1"/>
      </a:accent2>
      <a:accent3>
        <a:srgbClr val="D50D01"/>
      </a:accent3>
      <a:accent4>
        <a:srgbClr val="FEB612"/>
      </a:accent4>
      <a:accent5>
        <a:srgbClr val="4CAF50"/>
      </a:accent5>
      <a:accent6>
        <a:srgbClr val="8E44AD"/>
      </a:accent6>
      <a:hlink>
        <a:srgbClr val="34A3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